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68" r:id="rId8"/>
    <p:sldId id="269" r:id="rId9"/>
    <p:sldId id="262" r:id="rId10"/>
    <p:sldId id="270" r:id="rId11"/>
    <p:sldId id="271" r:id="rId12"/>
    <p:sldId id="272" r:id="rId13"/>
    <p:sldId id="273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57" d="100"/>
          <a:sy n="57" d="100"/>
        </p:scale>
        <p:origin x="3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media11.m4a"/><Relationship Id="rId7" Type="http://schemas.openxmlformats.org/officeDocument/2006/relationships/image" Target="../media/image23.JP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28.JP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32.emf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3.m4a"/><Relationship Id="rId7" Type="http://schemas.openxmlformats.org/officeDocument/2006/relationships/image" Target="../media/image4.JP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7.m4a"/><Relationship Id="rId7" Type="http://schemas.openxmlformats.org/officeDocument/2006/relationships/image" Target="../media/image11.JP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0.JPG"/><Relationship Id="rId11" Type="http://schemas.openxmlformats.org/officeDocument/2006/relationships/image" Target="../media/image1.pn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8.m4a"/><Relationship Id="rId7" Type="http://schemas.openxmlformats.org/officeDocument/2006/relationships/image" Target="../media/image17.JP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Heinzelmännchen?</a:t>
            </a:r>
            <a:br>
              <a:rPr lang="de-DE" dirty="0" smtClean="0"/>
            </a:br>
            <a:r>
              <a:rPr lang="de-DE" dirty="0" smtClean="0"/>
              <a:t>Quälgeister?</a:t>
            </a:r>
            <a:br>
              <a:rPr lang="de-DE" dirty="0" smtClean="0"/>
            </a:br>
            <a:r>
              <a:rPr lang="de-DE" dirty="0" smtClean="0"/>
              <a:t>Quanten!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6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3"/>
    </mc:Choice>
    <mc:Fallback>
      <p:transition spd="slow" advTm="6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4756274"/>
            <a:ext cx="8534400" cy="1507067"/>
          </a:xfrm>
        </p:spPr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1" y="255494"/>
            <a:ext cx="10611317" cy="4881282"/>
          </a:xfrm>
        </p:spPr>
        <p:txBody>
          <a:bodyPr>
            <a:normAutofit/>
          </a:bodyPr>
          <a:lstStyle/>
          <a:p>
            <a:r>
              <a:rPr lang="de-DE" sz="2400" dirty="0" smtClean="0"/>
              <a:t>Der Photoeffekt: Die eine Quantenseite des Lichts</a:t>
            </a:r>
            <a:br>
              <a:rPr lang="de-DE" sz="2400" dirty="0" smtClean="0"/>
            </a:br>
            <a:r>
              <a:rPr lang="de-DE" sz="2400" dirty="0" smtClean="0"/>
              <a:t>						Licht lässt sich mit Kügelchen vergleichen</a:t>
            </a:r>
          </a:p>
          <a:p>
            <a:r>
              <a:rPr lang="de-DE" dirty="0" smtClean="0"/>
              <a:t>Der Effekt lässt sich am Besten mit einem Elektroskop und einer UV-Lampe zeigen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UV-Lampe																Zinkplatte</a:t>
            </a:r>
          </a:p>
          <a:p>
            <a:pPr marL="0" indent="0">
              <a:buNone/>
            </a:pPr>
            <a:r>
              <a:rPr lang="de-DE" dirty="0" smtClean="0"/>
              <a:t>  (abgedeckt)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																		Elektroskop</a:t>
            </a:r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552" y="2253825"/>
            <a:ext cx="6576060" cy="29870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306671" y="5240865"/>
            <a:ext cx="3106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Bitte auf den Elektroskop- </a:t>
            </a:r>
            <a:r>
              <a:rPr lang="de-DE" dirty="0" err="1" smtClean="0"/>
              <a:t>zeiger</a:t>
            </a:r>
            <a:r>
              <a:rPr lang="de-DE" dirty="0" smtClean="0"/>
              <a:t> achten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8364071" y="4518212"/>
            <a:ext cx="161364" cy="722653"/>
          </a:xfrm>
          <a:prstGeom prst="straightConnector1">
            <a:avLst/>
          </a:prstGeom>
          <a:ln w="19050">
            <a:solidFill>
              <a:srgbClr val="FFFF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12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8"/>
    </mc:Choice>
    <mc:Fallback>
      <p:transition spd="slow" advTm="3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2" y="376518"/>
            <a:ext cx="9293506" cy="6131858"/>
          </a:xfrm>
        </p:spPr>
        <p:txBody>
          <a:bodyPr>
            <a:normAutofit/>
          </a:bodyPr>
          <a:lstStyle/>
          <a:p>
            <a:r>
              <a:rPr lang="de-DE" dirty="0" smtClean="0"/>
              <a:t>Leuchtet man mit der UV-Lampe</a:t>
            </a:r>
            <a:br>
              <a:rPr lang="de-DE" dirty="0" smtClean="0"/>
            </a:br>
            <a:r>
              <a:rPr lang="de-DE" dirty="0" smtClean="0"/>
              <a:t>auf die negativ geladene Zink-</a:t>
            </a:r>
            <a:br>
              <a:rPr lang="de-DE" dirty="0" smtClean="0"/>
            </a:br>
            <a:r>
              <a:rPr lang="de-DE" dirty="0" smtClean="0"/>
              <a:t>platte, so entlädt sie sich: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Fazit: Die Energie, die das Licht transportiert, wird in Päckchen an das Zink abgegeben. Sind die Energiepakete groß genug, werden damit</a:t>
            </a:r>
            <a:br>
              <a:rPr lang="de-DE" dirty="0" smtClean="0"/>
            </a:br>
            <a:r>
              <a:rPr lang="de-DE" dirty="0" smtClean="0"/>
              <a:t> 						Elektronen aus dem Zink herausgekegelt. Das Glas						schirmt das energiereiche UV-Licht ab, die Energie des sichtbaren Lichts reicht nicht um die Elektronen auszulösen.</a:t>
            </a:r>
          </a:p>
          <a:p>
            <a:r>
              <a:rPr lang="de-DE" dirty="0" smtClean="0"/>
              <a:t>Für diese Erklärung erhielt Einstein seinen ersten Nobelpreis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0" y="1573954"/>
            <a:ext cx="3436620" cy="25450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78" y="1580390"/>
            <a:ext cx="2686848" cy="25450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22" y="1567518"/>
            <a:ext cx="1662786" cy="254508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706040" y="373625"/>
            <a:ext cx="5015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Hält man aber eine Glasplatte zwischen Lampe und Zinkplatte, so ändert sich nichts – unabhängig davon, wie lange das Licht auf die Zinkplatte scheint.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59" y="1705938"/>
            <a:ext cx="3685734" cy="25825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16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92"/>
    </mc:Choice>
    <mc:Fallback>
      <p:transition spd="slow" advTm="5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216" y="4882852"/>
            <a:ext cx="8534400" cy="1507067"/>
          </a:xfrm>
        </p:spPr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2" y="389966"/>
            <a:ext cx="10319068" cy="4492886"/>
          </a:xfrm>
        </p:spPr>
        <p:txBody>
          <a:bodyPr>
            <a:normAutofit/>
          </a:bodyPr>
          <a:lstStyle/>
          <a:p>
            <a:r>
              <a:rPr lang="de-DE" sz="2400" dirty="0" smtClean="0"/>
              <a:t>Beugungsmuster von Licht: Die andere Quantenseite des Lichts: </a:t>
            </a:r>
            <a:br>
              <a:rPr lang="de-DE" sz="2400" dirty="0" smtClean="0"/>
            </a:br>
            <a:r>
              <a:rPr lang="de-DE" sz="2400" dirty="0" smtClean="0"/>
              <a:t>								Licht verhält sich wellenartig</a:t>
            </a:r>
          </a:p>
          <a:p>
            <a:r>
              <a:rPr lang="de-DE" dirty="0" smtClean="0"/>
              <a:t>Versuchsaufbau: 							</a:t>
            </a:r>
            <a:r>
              <a:rPr lang="de-DE" sz="1800" dirty="0" smtClean="0">
                <a:solidFill>
                  <a:schemeClr val="tx1"/>
                </a:solidFill>
              </a:rPr>
              <a:t>Beugungsmuster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>
                <a:solidFill>
                  <a:schemeClr val="tx1"/>
                </a:solidFill>
              </a:rPr>
              <a:t>Laser</a:t>
            </a: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                          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36" y="1722121"/>
            <a:ext cx="7268199" cy="34807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48807" y="4836979"/>
            <a:ext cx="525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Blende    Beugungsspalt        Beugungsdraht                 </a:t>
            </a:r>
            <a:endParaRPr lang="de-D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13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77"/>
    </mc:Choice>
    <mc:Fallback>
      <p:transition spd="slow" advTm="3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4892887"/>
            <a:ext cx="8534400" cy="1507067"/>
          </a:xfrm>
        </p:spPr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2" y="685800"/>
            <a:ext cx="11294428" cy="4937760"/>
          </a:xfrm>
        </p:spPr>
        <p:txBody>
          <a:bodyPr>
            <a:normAutofit/>
          </a:bodyPr>
          <a:lstStyle/>
          <a:p>
            <a:r>
              <a:rPr lang="de-DE" dirty="0" smtClean="0"/>
              <a:t>Das Beugungsmuster entsteht, wenn				</a:t>
            </a:r>
            <a:br>
              <a:rPr lang="de-DE" dirty="0" smtClean="0"/>
            </a:br>
            <a:r>
              <a:rPr lang="de-DE" dirty="0" smtClean="0"/>
              <a:t>man den Spalt sehr eng stellt						</a:t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Fazit:</a:t>
            </a:r>
            <a:br>
              <a:rPr lang="de-DE" dirty="0" smtClean="0"/>
            </a:br>
            <a:r>
              <a:rPr lang="de-DE" dirty="0" smtClean="0"/>
              <a:t>Licht transportiert die Energie über </a:t>
            </a:r>
            <a:br>
              <a:rPr lang="de-DE" dirty="0" smtClean="0"/>
            </a:br>
            <a:r>
              <a:rPr lang="de-DE" dirty="0" smtClean="0"/>
              <a:t>Wellenausbreitung. Heisenbergs </a:t>
            </a:r>
            <a:br>
              <a:rPr lang="de-DE" dirty="0" smtClean="0"/>
            </a:br>
            <a:r>
              <a:rPr lang="de-DE" dirty="0" smtClean="0"/>
              <a:t>Unbestimmtheitsrelation bedeutet letztlich, dass man bei (Licht-)Quanten </a:t>
            </a:r>
            <a:br>
              <a:rPr lang="de-DE" dirty="0" smtClean="0"/>
            </a:br>
            <a:r>
              <a:rPr lang="de-DE" dirty="0" smtClean="0"/>
              <a:t>nie die beiden Eigenschaften vollkommen trennen kann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0" y="1623480"/>
            <a:ext cx="2598420" cy="249174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623480"/>
            <a:ext cx="2693670" cy="19807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16" y="1550262"/>
            <a:ext cx="4847798" cy="291505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88080" y="3749040"/>
            <a:ext cx="1478280" cy="366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Detail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187440" y="502920"/>
            <a:ext cx="4709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Man kann das gleiche </a:t>
            </a:r>
            <a:r>
              <a:rPr lang="de-DE" dirty="0" smtClean="0">
                <a:solidFill>
                  <a:schemeClr val="bg1"/>
                </a:solidFill>
              </a:rPr>
              <a:t>Beugungsmuster </a:t>
            </a:r>
            <a:r>
              <a:rPr lang="de-DE" dirty="0" smtClean="0">
                <a:solidFill>
                  <a:schemeClr val="bg1"/>
                </a:solidFill>
              </a:rPr>
              <a:t>auch erzeugen, wenn man einen dünnen Draht in den Lichtstrahl stellt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21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95"/>
    </mc:Choice>
    <mc:Fallback>
      <p:transition spd="slow" advTm="52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4312920"/>
          </a:xfrm>
        </p:spPr>
        <p:txBody>
          <a:bodyPr>
            <a:normAutofit/>
          </a:bodyPr>
          <a:lstStyle/>
          <a:p>
            <a:r>
              <a:rPr lang="de-DE" dirty="0" smtClean="0"/>
              <a:t>Den Welleneffekt „Beugung“ kann man auch bei größeren Quanten als Photonen testen:</a:t>
            </a:r>
            <a:br>
              <a:rPr lang="de-DE" dirty="0" smtClean="0"/>
            </a:br>
            <a:r>
              <a:rPr lang="de-DE" dirty="0" smtClean="0"/>
              <a:t>-&gt; Elektronenbeugung</a:t>
            </a:r>
          </a:p>
          <a:p>
            <a:r>
              <a:rPr lang="de-DE" dirty="0" smtClean="0"/>
              <a:t>Die größten Teilchen, denen man Welleneigenschaften nachweisen konnte, sind Fullerene, Molekülbälle aus bis zu 60 Kohlenstoffatomen </a:t>
            </a:r>
          </a:p>
          <a:p>
            <a:r>
              <a:rPr lang="de-DE" dirty="0" smtClean="0"/>
              <a:t>Bei einem Menschen gibt es keine Beugungseffekte.</a:t>
            </a:r>
          </a:p>
          <a:p>
            <a:r>
              <a:rPr lang="de-DE" dirty="0" smtClean="0"/>
              <a:t>Wo liegt hier die Grenze?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040" y="3131929"/>
            <a:ext cx="3947894" cy="33490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808" y="563458"/>
            <a:ext cx="2896452" cy="273437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861154" y="1395463"/>
            <a:ext cx="2115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Elektronen-</a:t>
            </a:r>
          </a:p>
          <a:p>
            <a:r>
              <a:rPr lang="de-DE" dirty="0" smtClean="0"/>
              <a:t>Beugungsröhre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Beugungsringe</a:t>
            </a: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69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96"/>
    </mc:Choice>
    <mc:Fallback>
      <p:transition spd="slow" advTm="57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5084342"/>
            <a:ext cx="8534400" cy="942714"/>
          </a:xfrm>
        </p:spPr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45465" y="1368435"/>
            <a:ext cx="5448368" cy="3334509"/>
          </a:xfrm>
        </p:spPr>
        <p:txBody>
          <a:bodyPr>
            <a:normAutofit/>
          </a:bodyPr>
          <a:lstStyle/>
          <a:p>
            <a:r>
              <a:rPr lang="de-DE" dirty="0"/>
              <a:t>Quanten </a:t>
            </a:r>
            <a:r>
              <a:rPr lang="de-DE" dirty="0" smtClean="0"/>
              <a:t>kommen </a:t>
            </a:r>
            <a:r>
              <a:rPr lang="de-DE" dirty="0"/>
              <a:t>in der Überlagerung mehrerer Zustandsformen </a:t>
            </a:r>
            <a:r>
              <a:rPr lang="de-DE" dirty="0" smtClean="0"/>
              <a:t>vor („</a:t>
            </a:r>
            <a:r>
              <a:rPr lang="de-DE" dirty="0"/>
              <a:t>S</a:t>
            </a:r>
            <a:r>
              <a:rPr lang="de-DE" dirty="0" smtClean="0"/>
              <a:t>chrödingers Katze“)</a:t>
            </a:r>
            <a:br>
              <a:rPr lang="de-DE" dirty="0" smtClean="0"/>
            </a:br>
            <a:r>
              <a:rPr lang="de-DE" dirty="0" smtClean="0"/>
              <a:t>Tierfreundlicher ist die Erklärung mit 2 Würfeln beim „</a:t>
            </a:r>
            <a:r>
              <a:rPr lang="de-DE" dirty="0" err="1" smtClean="0"/>
              <a:t>Mäxchen</a:t>
            </a:r>
            <a:r>
              <a:rPr lang="de-DE" dirty="0" smtClean="0"/>
              <a:t>-Spiel“: solange die Würfel unter dem Becher liegen, sind verschiedenste </a:t>
            </a:r>
            <a:r>
              <a:rPr lang="de-DE" dirty="0"/>
              <a:t>A</a:t>
            </a:r>
            <a:r>
              <a:rPr lang="de-DE" dirty="0" smtClean="0"/>
              <a:t>ugenkombinationen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möglich, wenn man </a:t>
            </a:r>
            <a:r>
              <a:rPr lang="de-DE" dirty="0" smtClean="0"/>
              <a:t>aufmacht, </a:t>
            </a:r>
            <a:r>
              <a:rPr lang="de-DE" dirty="0" smtClean="0"/>
              <a:t>wird eine davon konkret.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42894" y="838434"/>
            <a:ext cx="5689323" cy="3209501"/>
          </a:xfrm>
        </p:spPr>
        <p:txBody>
          <a:bodyPr>
            <a:normAutofit/>
          </a:bodyPr>
          <a:lstStyle/>
          <a:p>
            <a:r>
              <a:rPr lang="de-DE" dirty="0" smtClean="0"/>
              <a:t>Quanten können miteinander verschränkt sein. </a:t>
            </a:r>
            <a:br>
              <a:rPr lang="de-DE" dirty="0" smtClean="0"/>
            </a:br>
            <a:r>
              <a:rPr lang="de-DE" dirty="0" smtClean="0"/>
              <a:t>Bei einem Würfel ist das ähnlich: </a:t>
            </a:r>
            <a:r>
              <a:rPr lang="de-DE" dirty="0"/>
              <a:t>wenn man eine Seite sieht, weiß man,  wie viele Augen die gegenüberliegende Seite </a:t>
            </a:r>
            <a:r>
              <a:rPr lang="de-DE" dirty="0" smtClean="0"/>
              <a:t>hat</a:t>
            </a:r>
            <a:br>
              <a:rPr lang="de-DE" dirty="0" smtClean="0"/>
            </a:br>
            <a:r>
              <a:rPr lang="de-DE" dirty="0" smtClean="0"/>
              <a:t>Zwei verschränkte Quanten „kennen“ immer den Zustand des jeweils anderen, unabhängig davon, wie weit sie getrennt sind.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26" y="177566"/>
            <a:ext cx="2181274" cy="14226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053443" y="571499"/>
            <a:ext cx="839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Quanten zeigen „statistisches Verhalten“ – wie Würfel</a:t>
            </a:r>
            <a:endParaRPr lang="de-DE" sz="2400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025953" y="4072510"/>
            <a:ext cx="6037960" cy="2391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Außerdem: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Stephen Hawkings Berechnungen werfen die Frage auf: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Stehen Unbestimmtheitsrelation und Urknall im Widerspruch zueinander, oder gibt </a:t>
            </a:r>
            <a:r>
              <a:rPr lang="de-DE" smtClean="0">
                <a:solidFill>
                  <a:schemeClr val="tx1"/>
                </a:solidFill>
              </a:rPr>
              <a:t>es  </a:t>
            </a:r>
            <a:br>
              <a:rPr lang="de-DE" smtClean="0">
                <a:solidFill>
                  <a:schemeClr val="tx1"/>
                </a:solidFill>
              </a:rPr>
            </a:br>
            <a:r>
              <a:rPr lang="de-DE" smtClean="0">
                <a:solidFill>
                  <a:schemeClr val="tx1"/>
                </a:solidFill>
              </a:rPr>
              <a:t>bei den </a:t>
            </a:r>
            <a:r>
              <a:rPr lang="de-DE" dirty="0" smtClean="0">
                <a:solidFill>
                  <a:schemeClr val="tx1"/>
                </a:solidFill>
              </a:rPr>
              <a:t>kleinsten Quanten andere Naturgesetze?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83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56"/>
    </mc:Choice>
    <mc:Fallback>
      <p:transition spd="slow" advTm="8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1" y="5056958"/>
            <a:ext cx="8534400" cy="1507067"/>
          </a:xfrm>
        </p:spPr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250577" y="790732"/>
            <a:ext cx="7968034" cy="3615267"/>
          </a:xfrm>
        </p:spPr>
        <p:txBody>
          <a:bodyPr>
            <a:normAutofit/>
          </a:bodyPr>
          <a:lstStyle/>
          <a:p>
            <a:r>
              <a:rPr lang="de-DE" dirty="0" smtClean="0"/>
              <a:t>Wovon dieser Film nur einen schwachen Eindruck geben kann: </a:t>
            </a:r>
            <a:br>
              <a:rPr lang="de-DE" dirty="0" smtClean="0"/>
            </a:br>
            <a:r>
              <a:rPr lang="de-DE" dirty="0" smtClean="0"/>
              <a:t>wir haben im Kurs diese Quantenphänomene diskutiert und so weit möglich auch im Experiment untersucht </a:t>
            </a:r>
          </a:p>
          <a:p>
            <a:r>
              <a:rPr lang="de-DE" dirty="0" smtClean="0"/>
              <a:t>Quanten geben der Wissenschaft noch viele Rätsel auf.</a:t>
            </a:r>
          </a:p>
          <a:p>
            <a:r>
              <a:rPr lang="de-DE" dirty="0" smtClean="0"/>
              <a:t>Die Lösung dieser Rätsel erfordert neugierige und schlaue Köpfe</a:t>
            </a:r>
          </a:p>
          <a:p>
            <a:r>
              <a:rPr lang="de-DE" dirty="0" smtClean="0"/>
              <a:t>Vielleicht löst ja die eine oder der andere aus diesem Kurs später einmal eines der offenen Quantenrätsel</a:t>
            </a:r>
            <a:endParaRPr lang="de-D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15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51"/>
    </mc:Choice>
    <mc:Fallback>
      <p:transition spd="slow" advTm="30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1" y="5056958"/>
            <a:ext cx="8534400" cy="1507067"/>
          </a:xfrm>
        </p:spPr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758" y="5056958"/>
            <a:ext cx="3912955" cy="129504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794758" y="5904017"/>
            <a:ext cx="377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Begabungsstützpunkt Augsburg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 rot="10800000" flipH="1" flipV="1">
            <a:off x="1030883" y="4606727"/>
            <a:ext cx="843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Dieser Bericht  </a:t>
            </a:r>
            <a:r>
              <a:rPr lang="de-DE" dirty="0" smtClean="0"/>
              <a:t>wurde erstellt von Franz-Josef Heiszler, Didaktik der Physik an der Universität Augsburg im Auftrag von                   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"/>
          </p:nvPr>
        </p:nvSpPr>
        <p:spPr>
          <a:xfrm>
            <a:off x="1263005" y="567930"/>
            <a:ext cx="7968034" cy="3826776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Seit Einführung des Begabungsstützpunkts Augsburg hat die Physikdidaktik jedes Jahr unter dem Motto</a:t>
            </a:r>
            <a:br>
              <a:rPr lang="de-DE" dirty="0" smtClean="0"/>
            </a:br>
            <a:r>
              <a:rPr lang="de-DE" dirty="0" smtClean="0"/>
              <a:t>„Der Stoff, aus dem die Träume sind“</a:t>
            </a:r>
            <a:br>
              <a:rPr lang="de-DE" dirty="0" smtClean="0"/>
            </a:br>
            <a:r>
              <a:rPr lang="de-DE" dirty="0" smtClean="0"/>
              <a:t>einen Kurs zu den Themenschwerpunkten angeboten, die an der Universität Augsburg beforscht werden: z.B.</a:t>
            </a:r>
          </a:p>
          <a:p>
            <a:r>
              <a:rPr lang="de-DE" dirty="0" smtClean="0"/>
              <a:t>Materialwissenschaften </a:t>
            </a:r>
          </a:p>
          <a:p>
            <a:r>
              <a:rPr lang="de-DE" dirty="0" smtClean="0"/>
              <a:t>Faserverbundtechnik</a:t>
            </a:r>
          </a:p>
          <a:p>
            <a:r>
              <a:rPr lang="de-DE" dirty="0" smtClean="0"/>
              <a:t>Physik tiefer Temperaturen</a:t>
            </a:r>
          </a:p>
          <a:p>
            <a:r>
              <a:rPr lang="de-DE" dirty="0" smtClean="0"/>
              <a:t>Nanotechnologie</a:t>
            </a:r>
          </a:p>
          <a:p>
            <a:r>
              <a:rPr lang="de-DE" dirty="0" smtClean="0"/>
              <a:t>Magnetik</a:t>
            </a:r>
          </a:p>
          <a:p>
            <a:r>
              <a:rPr lang="de-DE" dirty="0" smtClean="0"/>
              <a:t>Biotechnologie</a:t>
            </a:r>
          </a:p>
          <a:p>
            <a:r>
              <a:rPr lang="de-DE" dirty="0"/>
              <a:t>u</a:t>
            </a:r>
            <a:r>
              <a:rPr lang="de-DE" dirty="0" smtClean="0"/>
              <a:t>nd zum Abschluss aus dem Bereich der theoretischen Physik die Quantenphysik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88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690"/>
    </mc:Choice>
    <mc:Fallback>
      <p:transition spd="slow" advClick="0" advTm="6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Heinzelmännchen?</a:t>
            </a:r>
            <a:br>
              <a:rPr lang="de-DE" dirty="0" smtClean="0"/>
            </a:br>
            <a:r>
              <a:rPr lang="de-DE" dirty="0" smtClean="0"/>
              <a:t>Quälgeister?</a:t>
            </a:r>
            <a:br>
              <a:rPr lang="de-DE" dirty="0" smtClean="0"/>
            </a:br>
            <a:r>
              <a:rPr lang="de-DE" smtClean="0"/>
              <a:t>Quanten!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000" b="1" dirty="0"/>
              <a:t>Ein kleiner Rückblick auf den Kurs </a:t>
            </a:r>
          </a:p>
          <a:p>
            <a:r>
              <a:rPr lang="de-DE" sz="2000" b="1" dirty="0"/>
              <a:t>„Quälgeister Quanten“ </a:t>
            </a:r>
          </a:p>
          <a:p>
            <a:r>
              <a:rPr lang="de-DE" sz="2000" b="1" dirty="0"/>
              <a:t>am Begabungsstützpunkt Augsburg im Schuljahr 2020/21</a:t>
            </a: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5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6"/>
    </mc:Choice>
    <mc:Fallback>
      <p:transition spd="slow" advTm="1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2" y="5159829"/>
            <a:ext cx="8534400" cy="834570"/>
          </a:xfrm>
        </p:spPr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2" y="-201386"/>
            <a:ext cx="10090468" cy="5159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 smtClean="0">
                <a:latin typeface="+mj-lt"/>
              </a:rPr>
              <a:t>1. Wie die Quanten erfunden wurden:</a:t>
            </a:r>
          </a:p>
          <a:p>
            <a:pPr marL="0" indent="0">
              <a:buNone/>
            </a:pPr>
            <a:r>
              <a:rPr lang="de-DE" dirty="0" smtClean="0"/>
              <a:t>	Die Entdeckungsgeschichte können wir in der Küche nachstellen:</a:t>
            </a:r>
          </a:p>
          <a:p>
            <a:pPr marL="0" indent="0">
              <a:buNone/>
            </a:pPr>
            <a:r>
              <a:rPr lang="de-DE" dirty="0" smtClean="0"/>
              <a:t>Man braucht dazu nur einen elektrischen Grill:</a:t>
            </a:r>
            <a:br>
              <a:rPr lang="de-DE" dirty="0" smtClean="0"/>
            </a:br>
            <a:r>
              <a:rPr lang="de-DE" dirty="0" smtClean="0"/>
              <a:t>hier die Infrarotstrahlung, 						hier die sichtbare Strahlung bei</a:t>
            </a:r>
            <a:br>
              <a:rPr lang="de-DE" dirty="0" smtClean="0"/>
            </a:br>
            <a:r>
              <a:rPr lang="de-DE" dirty="0" smtClean="0"/>
              <a:t>die die Hitze anzeigt							gleicher Temperatur</a:t>
            </a:r>
          </a:p>
          <a:p>
            <a:pPr marL="0" indent="0">
              <a:buNone/>
            </a:pPr>
            <a:r>
              <a:rPr lang="de-DE" dirty="0" smtClean="0"/>
              <a:t>							200°C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						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2264229"/>
            <a:ext cx="3143794" cy="23578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27" y="2378529"/>
            <a:ext cx="2991395" cy="2243546"/>
          </a:xfrm>
          <a:prstGeom prst="rect">
            <a:avLst/>
          </a:prstGeom>
        </p:spPr>
      </p:pic>
      <p:pic>
        <p:nvPicPr>
          <p:cNvPr id="10" name="Inhaltsplatzhalt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33" y="4215732"/>
            <a:ext cx="3016884" cy="226266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46" y="4215732"/>
            <a:ext cx="3016884" cy="226266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448204" y="4888957"/>
            <a:ext cx="1072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400 °C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28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26"/>
    </mc:Choice>
    <mc:Fallback>
      <p:transition spd="slow" advTm="4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93914" y="162681"/>
            <a:ext cx="5432576" cy="4523013"/>
          </a:xfrm>
        </p:spPr>
        <p:txBody>
          <a:bodyPr/>
          <a:lstStyle/>
          <a:p>
            <a:r>
              <a:rPr lang="de-DE" dirty="0" smtClean="0"/>
              <a:t>Je heißer der Heizdraht (Helligkeit in Infrarot), desto „röter“ sieht er aus.</a:t>
            </a:r>
          </a:p>
          <a:p>
            <a:r>
              <a:rPr lang="de-DE" dirty="0" smtClean="0"/>
              <a:t>Die Physiker suchten nun einen berechenbaren Zusammenhang zwischen der Energie eines Strahlers und der Farbe der Strahlung.</a:t>
            </a:r>
          </a:p>
          <a:p>
            <a:r>
              <a:rPr lang="de-DE" dirty="0" smtClean="0"/>
              <a:t>Dieses Problem war scheinbar unlösbar um das Jahr 1900 herum</a:t>
            </a:r>
          </a:p>
          <a:p>
            <a:r>
              <a:rPr lang="de-DE" dirty="0" smtClean="0"/>
              <a:t>Ein junger Physiker kam dann zu einem gewagten Lösungsvorschlag: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994400" y="105833"/>
            <a:ext cx="4934479" cy="3615266"/>
          </a:xfrm>
        </p:spPr>
        <p:txBody>
          <a:bodyPr/>
          <a:lstStyle/>
          <a:p>
            <a:r>
              <a:rPr lang="de-DE" dirty="0" smtClean="0"/>
              <a:t>„Ein Zusammenhang von Energie und Farbe ist nur portionsweise erklärbar. Die Energie ist also in „Päckchen“ eingeteilt. Dieses Päckchen nannte er „Quant“</a:t>
            </a:r>
          </a:p>
          <a:p>
            <a:r>
              <a:rPr lang="de-DE" dirty="0" smtClean="0"/>
              <a:t>Der Physiker, der</a:t>
            </a:r>
            <a:br>
              <a:rPr lang="de-DE" dirty="0" smtClean="0"/>
            </a:br>
            <a:r>
              <a:rPr lang="de-DE" dirty="0" smtClean="0"/>
              <a:t>die Quanten er/</a:t>
            </a:r>
            <a:br>
              <a:rPr lang="de-DE" dirty="0" smtClean="0"/>
            </a:br>
            <a:r>
              <a:rPr lang="de-DE" dirty="0" smtClean="0"/>
              <a:t>gefunden hat, </a:t>
            </a:r>
            <a:br>
              <a:rPr lang="de-DE" dirty="0" smtClean="0"/>
            </a:br>
            <a:r>
              <a:rPr lang="de-DE" dirty="0" smtClean="0"/>
              <a:t>hieß Max Planck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17" y="2399694"/>
            <a:ext cx="1841500" cy="2286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061725" y="4370551"/>
            <a:ext cx="44774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Die kleinste Portion an Energie, die übertragen werden kann, ist das </a:t>
            </a:r>
          </a:p>
          <a:p>
            <a:r>
              <a:rPr lang="de-DE" sz="2400" dirty="0" err="1" smtClean="0"/>
              <a:t>Plancksche</a:t>
            </a:r>
            <a:r>
              <a:rPr lang="de-DE" sz="2400" dirty="0" smtClean="0"/>
              <a:t> Wirkungsquant</a:t>
            </a:r>
          </a:p>
          <a:p>
            <a:r>
              <a:rPr lang="de-DE" sz="2400" dirty="0"/>
              <a:t>h = 6,6 * 10</a:t>
            </a:r>
            <a:r>
              <a:rPr lang="de-DE" sz="2400" baseline="30000" dirty="0"/>
              <a:t>-34</a:t>
            </a:r>
            <a:r>
              <a:rPr lang="de-DE" sz="2400" dirty="0"/>
              <a:t> </a:t>
            </a:r>
            <a:r>
              <a:rPr lang="de-DE" sz="2400" dirty="0" err="1" smtClean="0"/>
              <a:t>Js</a:t>
            </a:r>
            <a:endParaRPr lang="de-DE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8131629" y="6482443"/>
            <a:ext cx="257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Foto: wikimedia.org</a:t>
            </a:r>
            <a:endParaRPr lang="de-D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57"/>
    </mc:Choice>
    <mc:Fallback>
      <p:transition spd="slow" advTm="6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4" grpId="0" build="p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4343400"/>
          </a:xfrm>
        </p:spPr>
        <p:txBody>
          <a:bodyPr>
            <a:normAutofit fontScale="92500" lnSpcReduction="10000"/>
          </a:bodyPr>
          <a:lstStyle/>
          <a:p>
            <a:r>
              <a:rPr lang="de-DE" sz="2600" b="1" dirty="0" smtClean="0"/>
              <a:t>2. Wie Quanten unseren Alltag durchdringen</a:t>
            </a:r>
          </a:p>
          <a:p>
            <a:r>
              <a:rPr lang="de-DE" dirty="0" smtClean="0"/>
              <a:t>Die Welt besteht aus „Päckchen“:</a:t>
            </a:r>
            <a:br>
              <a:rPr lang="de-DE" dirty="0" smtClean="0"/>
            </a:br>
            <a:r>
              <a:rPr lang="de-DE" dirty="0" smtClean="0"/>
              <a:t>- die Materie besteht aus Teilchen (Atome und ihre Bausteine)</a:t>
            </a:r>
            <a:br>
              <a:rPr lang="de-DE" dirty="0" smtClean="0"/>
            </a:br>
            <a:r>
              <a:rPr lang="de-DE" dirty="0" smtClean="0"/>
              <a:t>- die Elektrizität besteht aus „Elementarladungen“</a:t>
            </a:r>
            <a:br>
              <a:rPr lang="de-DE" dirty="0" smtClean="0"/>
            </a:br>
            <a:r>
              <a:rPr lang="de-DE" dirty="0" smtClean="0"/>
              <a:t>- die Energie besteht aus „Quanten“.</a:t>
            </a:r>
          </a:p>
          <a:p>
            <a:r>
              <a:rPr lang="de-DE" dirty="0" smtClean="0"/>
              <a:t>Nicht nur im Elektrobackofen nutzen wir die Quanteneigenschaften der Natur; auch die Fotoapparate, mit denen die Bilder der Heizwendel gemacht wurden, arbeiten mit Quanteneffekten. </a:t>
            </a:r>
          </a:p>
          <a:p>
            <a:r>
              <a:rPr lang="de-DE" dirty="0" smtClean="0"/>
              <a:t>Und wenn uns ein Licht aufgeht, dann sind heutzutage fast immer die Quanten daran beteiligt:</a:t>
            </a:r>
            <a:br>
              <a:rPr lang="de-DE" dirty="0" smtClean="0"/>
            </a:br>
            <a:r>
              <a:rPr lang="de-DE" dirty="0" smtClean="0"/>
              <a:t>Beispiele: die LED-Leuchten im Haus </a:t>
            </a:r>
            <a:br>
              <a:rPr lang="de-DE" dirty="0" smtClean="0"/>
            </a:br>
            <a:r>
              <a:rPr lang="de-DE" dirty="0" smtClean="0"/>
              <a:t>			die bunten Lichter im Feuerwerk</a:t>
            </a:r>
            <a:br>
              <a:rPr lang="de-DE" dirty="0" smtClean="0"/>
            </a:br>
            <a:r>
              <a:rPr lang="de-DE" dirty="0" smtClean="0"/>
              <a:t>			 die gelben Straßenlampen Augsburgs</a:t>
            </a: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87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25"/>
    </mc:Choice>
    <mc:Fallback>
      <p:transition spd="slow" advTm="55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2" y="237825"/>
            <a:ext cx="8932228" cy="2070847"/>
          </a:xfrm>
        </p:spPr>
        <p:txBody>
          <a:bodyPr>
            <a:normAutofit/>
          </a:bodyPr>
          <a:lstStyle/>
          <a:p>
            <a:r>
              <a:rPr lang="de-DE" dirty="0" smtClean="0"/>
              <a:t>LED-</a:t>
            </a:r>
            <a:r>
              <a:rPr lang="de-DE" dirty="0" err="1" smtClean="0"/>
              <a:t>Belechtung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smtClean="0"/>
              <a:t>In den kleinen gelblichen Quadraten befindet sich der Leuchtstoff: Elektronen nehmen durch elektrischen Spannung Energie auf und leuchten, wenn sie diese Energie wieder abgeben. Der Leuchtstoff wandelt diese Energie in sichtbares, weißes Licht um.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2" y="2200859"/>
            <a:ext cx="3208020" cy="261366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84" y="2200859"/>
            <a:ext cx="3482343" cy="361817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05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26"/>
    </mc:Choice>
    <mc:Fallback>
      <p:transition spd="slow" advTm="38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8894" y="4968387"/>
            <a:ext cx="8534400" cy="1507067"/>
          </a:xfrm>
        </p:spPr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3907" y="277906"/>
            <a:ext cx="8534400" cy="1882588"/>
          </a:xfrm>
        </p:spPr>
        <p:txBody>
          <a:bodyPr>
            <a:normAutofit/>
          </a:bodyPr>
          <a:lstStyle/>
          <a:p>
            <a:r>
              <a:rPr lang="de-DE" dirty="0" smtClean="0"/>
              <a:t>Feuerwerk:</a:t>
            </a:r>
            <a:br>
              <a:rPr lang="de-DE" dirty="0" smtClean="0"/>
            </a:br>
            <a:r>
              <a:rPr lang="de-DE" dirty="0" smtClean="0"/>
              <a:t>Durch die Flammenhitze werden die verschiedenen Salze zum Leuchten angeregt. Je nach Art des Atoms nehmen die Elektronen unterschiedliche Anregungsenergie auf und geben sie als spezielle Farbe wieder ab: Energie ist „gequantelt“.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26" y="2149800"/>
            <a:ext cx="1949825" cy="279652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6" y="2149800"/>
            <a:ext cx="1534728" cy="281858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04" y="2149800"/>
            <a:ext cx="1943853" cy="28185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40" y="2213609"/>
            <a:ext cx="1708713" cy="275477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167" y="2160494"/>
            <a:ext cx="1697730" cy="283447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56" y="680005"/>
            <a:ext cx="1709607" cy="124292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21040" y="4968387"/>
            <a:ext cx="170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Strontium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 flipH="1">
            <a:off x="2893626" y="4994965"/>
            <a:ext cx="149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Cäsium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990826" y="4994965"/>
            <a:ext cx="14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Kalium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710525" y="4997478"/>
            <a:ext cx="194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Kupfer                 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8892656" y="4968387"/>
            <a:ext cx="132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Natrium</a:t>
            </a:r>
            <a:endParaRPr lang="de-DE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94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95"/>
    </mc:Choice>
    <mc:Fallback>
      <p:transition spd="slow" advTm="56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871" y="5468968"/>
            <a:ext cx="8534400" cy="1507067"/>
          </a:xfrm>
        </p:spPr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83241"/>
            <a:ext cx="11443447" cy="6792794"/>
          </a:xfrm>
        </p:spPr>
        <p:txBody>
          <a:bodyPr>
            <a:normAutofit/>
          </a:bodyPr>
          <a:lstStyle/>
          <a:p>
            <a:r>
              <a:rPr lang="de-DE" sz="2400" dirty="0" smtClean="0"/>
              <a:t>Die Straßenlampen Augsburgs: das Natriumlicht</a:t>
            </a:r>
          </a:p>
          <a:p>
            <a:r>
              <a:rPr lang="de-DE" dirty="0" smtClean="0"/>
              <a:t>In den Straßenlampen befindet sich Natriumdampf, der durch </a:t>
            </a:r>
            <a:br>
              <a:rPr lang="de-DE" dirty="0" smtClean="0"/>
            </a:br>
            <a:r>
              <a:rPr lang="de-DE" dirty="0" smtClean="0"/>
              <a:t>elektrischen Strom zu </a:t>
            </a:r>
            <a:r>
              <a:rPr lang="de-DE" dirty="0"/>
              <a:t>L</a:t>
            </a:r>
            <a:r>
              <a:rPr lang="de-DE" dirty="0" smtClean="0"/>
              <a:t>euchten angeregt wird. </a:t>
            </a:r>
          </a:p>
          <a:p>
            <a:r>
              <a:rPr lang="de-DE" dirty="0" smtClean="0"/>
              <a:t>Man kann das Natrium aber auch durch Hitze zum Leuchten </a:t>
            </a:r>
            <a:br>
              <a:rPr lang="de-DE" dirty="0" smtClean="0"/>
            </a:br>
            <a:r>
              <a:rPr lang="de-DE" dirty="0" smtClean="0"/>
              <a:t>anregen (Feuerwerk)</a:t>
            </a:r>
          </a:p>
          <a:p>
            <a:r>
              <a:rPr lang="de-DE" dirty="0" smtClean="0"/>
              <a:t>Dass das Licht in beiden Fällen die gleiche Energie hat, zeigt der Flammen-</a:t>
            </a:r>
            <a:br>
              <a:rPr lang="de-DE" dirty="0" smtClean="0"/>
            </a:br>
            <a:r>
              <a:rPr lang="de-DE" dirty="0" smtClean="0"/>
              <a:t>schatten: </a:t>
            </a:r>
            <a:br>
              <a:rPr lang="de-DE" dirty="0" smtClean="0"/>
            </a:br>
            <a:r>
              <a:rPr lang="de-DE" dirty="0" smtClean="0"/>
              <a:t>Eine Gasflamme wirft im Natriumlicht keinen Schatten. Wenn aber das Natrium-</a:t>
            </a:r>
            <a:br>
              <a:rPr lang="de-DE" dirty="0" smtClean="0"/>
            </a:br>
            <a:r>
              <a:rPr lang="de-DE" dirty="0" smtClean="0"/>
              <a:t>licht auf das heiße Natrium in der Flamme trifft, wird ein Teil seiner Energie</a:t>
            </a:r>
            <a:br>
              <a:rPr lang="de-DE" dirty="0" smtClean="0"/>
            </a:br>
            <a:r>
              <a:rPr lang="de-DE" dirty="0" smtClean="0"/>
              <a:t>															von dem heißen Natrium 																		aufgenommen und dann in die																Umgebung abgestrahlt, In </a:t>
            </a:r>
            <a:br>
              <a:rPr lang="de-DE" dirty="0" smtClean="0"/>
            </a:br>
            <a:r>
              <a:rPr lang="de-DE" dirty="0" smtClean="0"/>
              <a:t>															beiden Fällen hat das Licht </a:t>
            </a:r>
            <a:br>
              <a:rPr lang="de-DE" dirty="0" smtClean="0"/>
            </a:br>
            <a:r>
              <a:rPr lang="de-DE" dirty="0" smtClean="0"/>
              <a:t>															die gleiche Energie! </a:t>
            </a:r>
          </a:p>
          <a:p>
            <a:endParaRPr lang="de-DE" dirty="0" smtClean="0"/>
          </a:p>
          <a:p>
            <a:pPr lvl="8"/>
            <a:r>
              <a:rPr lang="de-DE" sz="2000" dirty="0" smtClean="0"/>
              <a:t>Hinter der Flamme ist dadurch die Intensität des Natriumlichts geringer, das erscheint uns als Schatten.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4415" y="494852"/>
            <a:ext cx="2959249" cy="19695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55673" y="3660515"/>
            <a:ext cx="1863071" cy="213998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44" y="3620358"/>
            <a:ext cx="2283967" cy="20992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51" y="3620358"/>
            <a:ext cx="2338415" cy="209926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63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03"/>
    </mc:Choice>
    <mc:Fallback>
      <p:transition spd="slow" advTm="7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2" y="629818"/>
            <a:ext cx="8534400" cy="4069080"/>
          </a:xfrm>
        </p:spPr>
        <p:txBody>
          <a:bodyPr>
            <a:normAutofit/>
          </a:bodyPr>
          <a:lstStyle/>
          <a:p>
            <a:r>
              <a:rPr lang="de-DE" sz="2400" b="1" dirty="0" smtClean="0"/>
              <a:t>3. Wie Quanten die Wissenschaftler quälen</a:t>
            </a:r>
            <a:r>
              <a:rPr lang="de-DE" dirty="0" smtClean="0"/>
              <a:t> </a:t>
            </a:r>
          </a:p>
          <a:p>
            <a:r>
              <a:rPr lang="de-DE" dirty="0" smtClean="0"/>
              <a:t>Quanten zeigen dem Forscher immer das, worauf sie durch den Versuch präpariert werden</a:t>
            </a:r>
          </a:p>
          <a:p>
            <a:r>
              <a:rPr lang="de-DE" dirty="0" smtClean="0"/>
              <a:t>Quanten können mit überlagerten Eigen-</a:t>
            </a:r>
            <a:br>
              <a:rPr lang="de-DE" dirty="0" smtClean="0"/>
            </a:br>
            <a:r>
              <a:rPr lang="de-DE" dirty="0" err="1" smtClean="0"/>
              <a:t>schaften</a:t>
            </a:r>
            <a:r>
              <a:rPr lang="de-DE" dirty="0" smtClean="0"/>
              <a:t> vorhanden sein, von denen sie</a:t>
            </a:r>
            <a:br>
              <a:rPr lang="de-DE" dirty="0" smtClean="0"/>
            </a:br>
            <a:r>
              <a:rPr lang="de-DE" dirty="0" smtClean="0"/>
              <a:t>beim „Hinschauen“ eine zeigen.</a:t>
            </a:r>
          </a:p>
          <a:p>
            <a:r>
              <a:rPr lang="de-DE" dirty="0" smtClean="0"/>
              <a:t>Quanten wirken nur im Ensemble</a:t>
            </a:r>
          </a:p>
          <a:p>
            <a:r>
              <a:rPr lang="de-DE" dirty="0" smtClean="0"/>
              <a:t>Quanten treten in verschiedenen Formen auf</a:t>
            </a:r>
          </a:p>
          <a:p>
            <a:r>
              <a:rPr lang="de-DE" dirty="0" smtClean="0"/>
              <a:t>Quanten lassen sich nicht genau bestimmten:</a:t>
            </a:r>
            <a:br>
              <a:rPr lang="de-DE" dirty="0" smtClean="0"/>
            </a:br>
            <a:r>
              <a:rPr lang="de-DE" dirty="0" smtClean="0"/>
              <a:t>„Heisenbergsche Unbestimmtheitsrelation“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5" y="2018678"/>
            <a:ext cx="2188846" cy="26802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53275" y="6460760"/>
            <a:ext cx="277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Foto: Wikimedia.org</a:t>
            </a:r>
            <a:endParaRPr lang="de-D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48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2"/>
    </mc:Choice>
    <mc:Fallback>
      <p:transition spd="slow" advTm="5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2.5|1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1.9|12.8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5.2|27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4.6|4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6.1|3.8|3.2|3.7|3.1|3.1|3.3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8.2|7.6|5.1|12.5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8.7|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5.6|3.8|3.3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8.1|8.2|6.5|3.5|13.2|1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8|8.9|7.9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2.9|4.4|12|23.3"/>
</p:tagLst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396</Words>
  <Application>Microsoft Office PowerPoint</Application>
  <PresentationFormat>Breitbild</PresentationFormat>
  <Paragraphs>120</Paragraphs>
  <Slides>17</Slides>
  <Notes>0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Century Gothic</vt:lpstr>
      <vt:lpstr>Wingdings 3</vt:lpstr>
      <vt:lpstr>Segment</vt:lpstr>
      <vt:lpstr>Heinzelmännchen? Quälgeister? Quanten!</vt:lpstr>
      <vt:lpstr>Heinzelmännchen? Quälgeister? Quanten!</vt:lpstr>
      <vt:lpstr>Quanten</vt:lpstr>
      <vt:lpstr>Quanten</vt:lpstr>
      <vt:lpstr>Quanten</vt:lpstr>
      <vt:lpstr>Quanten</vt:lpstr>
      <vt:lpstr>Quanten</vt:lpstr>
      <vt:lpstr>Quanten</vt:lpstr>
      <vt:lpstr>Quanten</vt:lpstr>
      <vt:lpstr>Quanten</vt:lpstr>
      <vt:lpstr>Quanten</vt:lpstr>
      <vt:lpstr>Quanten</vt:lpstr>
      <vt:lpstr>Quanten</vt:lpstr>
      <vt:lpstr>Quanten</vt:lpstr>
      <vt:lpstr>Quanten</vt:lpstr>
      <vt:lpstr>Quanten</vt:lpstr>
      <vt:lpstr>Quanten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Heinzelmännchen? Quälgeister? Quanten!</dc:title>
  <dc:creator>Franz-Josef Heiszler</dc:creator>
  <cp:lastModifiedBy>Franz-Josef Heiszler</cp:lastModifiedBy>
  <cp:revision>30</cp:revision>
  <dcterms:created xsi:type="dcterms:W3CDTF">2021-06-08T18:07:27Z</dcterms:created>
  <dcterms:modified xsi:type="dcterms:W3CDTF">2021-06-13T01:08:48Z</dcterms:modified>
</cp:coreProperties>
</file>